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9" r:id="rId9"/>
    <p:sldId id="290" r:id="rId10"/>
    <p:sldId id="284" r:id="rId11"/>
    <p:sldId id="285" r:id="rId12"/>
    <p:sldId id="286" r:id="rId13"/>
    <p:sldId id="287" r:id="rId14"/>
    <p:sldId id="288" r:id="rId15"/>
    <p:sldId id="271" r:id="rId16"/>
    <p:sldId id="29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Kamphuis" userId="1e6fb90aa6460e5a" providerId="LiveId" clId="{43714ABD-177B-4664-BCD1-4E3B6B29389E}"/>
    <pc:docChg chg="custSel delSld modSld">
      <pc:chgData name="José Kamphuis" userId="1e6fb90aa6460e5a" providerId="LiveId" clId="{43714ABD-177B-4664-BCD1-4E3B6B29389E}" dt="2017-10-31T09:22:26.979" v="335" actId="20577"/>
      <pc:docMkLst>
        <pc:docMk/>
      </pc:docMkLst>
      <pc:sldChg chg="del">
        <pc:chgData name="José Kamphuis" userId="1e6fb90aa6460e5a" providerId="LiveId" clId="{43714ABD-177B-4664-BCD1-4E3B6B29389E}" dt="2017-10-31T09:06:39.016" v="149" actId="2696"/>
        <pc:sldMkLst>
          <pc:docMk/>
          <pc:sldMk cId="1916689658" sldId="257"/>
        </pc:sldMkLst>
      </pc:sldChg>
      <pc:sldChg chg="modSp del modAnim">
        <pc:chgData name="José Kamphuis" userId="1e6fb90aa6460e5a" providerId="LiveId" clId="{43714ABD-177B-4664-BCD1-4E3B6B29389E}" dt="2017-10-31T09:06:45.450" v="150" actId="2696"/>
        <pc:sldMkLst>
          <pc:docMk/>
          <pc:sldMk cId="1176316414" sldId="258"/>
        </pc:sldMkLst>
        <pc:spChg chg="mod">
          <ac:chgData name="José Kamphuis" userId="1e6fb90aa6460e5a" providerId="LiveId" clId="{43714ABD-177B-4664-BCD1-4E3B6B29389E}" dt="2017-10-31T08:59:46.861" v="0" actId="6549"/>
          <ac:spMkLst>
            <pc:docMk/>
            <pc:sldMk cId="1176316414" sldId="258"/>
            <ac:spMk id="3" creationId="{00000000-0000-0000-0000-000000000000}"/>
          </ac:spMkLst>
        </pc:spChg>
      </pc:sldChg>
      <pc:sldChg chg="modSp modAnim">
        <pc:chgData name="José Kamphuis" userId="1e6fb90aa6460e5a" providerId="LiveId" clId="{43714ABD-177B-4664-BCD1-4E3B6B29389E}" dt="2017-10-31T09:02:34.208" v="90" actId="20577"/>
        <pc:sldMkLst>
          <pc:docMk/>
          <pc:sldMk cId="4111495125" sldId="271"/>
        </pc:sldMkLst>
        <pc:spChg chg="mod">
          <ac:chgData name="José Kamphuis" userId="1e6fb90aa6460e5a" providerId="LiveId" clId="{43714ABD-177B-4664-BCD1-4E3B6B29389E}" dt="2017-10-31T09:02:34.208" v="90" actId="20577"/>
          <ac:spMkLst>
            <pc:docMk/>
            <pc:sldMk cId="4111495125" sldId="271"/>
            <ac:spMk id="3" creationId="{00000000-0000-0000-0000-000000000000}"/>
          </ac:spMkLst>
        </pc:spChg>
      </pc:sldChg>
      <pc:sldChg chg="modSp del">
        <pc:chgData name="José Kamphuis" userId="1e6fb90aa6460e5a" providerId="LiveId" clId="{43714ABD-177B-4664-BCD1-4E3B6B29389E}" dt="2017-10-31T09:09:07.750" v="188" actId="2696"/>
        <pc:sldMkLst>
          <pc:docMk/>
          <pc:sldMk cId="170926738" sldId="277"/>
        </pc:sldMkLst>
        <pc:spChg chg="mod">
          <ac:chgData name="José Kamphuis" userId="1e6fb90aa6460e5a" providerId="LiveId" clId="{43714ABD-177B-4664-BCD1-4E3B6B29389E}" dt="2017-10-31T09:01:51.645" v="32" actId="20577"/>
          <ac:spMkLst>
            <pc:docMk/>
            <pc:sldMk cId="170926738" sldId="277"/>
            <ac:spMk id="3" creationId="{00000000-0000-0000-0000-000000000000}"/>
          </ac:spMkLst>
        </pc:spChg>
      </pc:sldChg>
      <pc:sldChg chg="modSp">
        <pc:chgData name="José Kamphuis" userId="1e6fb90aa6460e5a" providerId="LiveId" clId="{43714ABD-177B-4664-BCD1-4E3B6B29389E}" dt="2017-10-31T09:22:26.979" v="335" actId="20577"/>
        <pc:sldMkLst>
          <pc:docMk/>
          <pc:sldMk cId="513989302" sldId="287"/>
        </pc:sldMkLst>
        <pc:spChg chg="mod">
          <ac:chgData name="José Kamphuis" userId="1e6fb90aa6460e5a" providerId="LiveId" clId="{43714ABD-177B-4664-BCD1-4E3B6B29389E}" dt="2017-10-31T09:22:26.979" v="335" actId="20577"/>
          <ac:spMkLst>
            <pc:docMk/>
            <pc:sldMk cId="513989302" sldId="287"/>
            <ac:spMk id="3" creationId="{00000000-0000-0000-0000-000000000000}"/>
          </ac:spMkLst>
        </pc:spChg>
      </pc:sldChg>
      <pc:sldChg chg="modSp">
        <pc:chgData name="José Kamphuis" userId="1e6fb90aa6460e5a" providerId="LiveId" clId="{43714ABD-177B-4664-BCD1-4E3B6B29389E}" dt="2017-10-31T09:03:29.880" v="147" actId="20577"/>
        <pc:sldMkLst>
          <pc:docMk/>
          <pc:sldMk cId="944060863" sldId="288"/>
        </pc:sldMkLst>
        <pc:spChg chg="mod">
          <ac:chgData name="José Kamphuis" userId="1e6fb90aa6460e5a" providerId="LiveId" clId="{43714ABD-177B-4664-BCD1-4E3B6B29389E}" dt="2017-10-31T09:03:29.880" v="147" actId="20577"/>
          <ac:spMkLst>
            <pc:docMk/>
            <pc:sldMk cId="944060863" sldId="288"/>
            <ac:spMk id="2" creationId="{00000000-0000-0000-0000-000000000000}"/>
          </ac:spMkLst>
        </pc:spChg>
      </pc:sldChg>
      <pc:sldChg chg="modSp modAnim">
        <pc:chgData name="José Kamphuis" userId="1e6fb90aa6460e5a" providerId="LiveId" clId="{43714ABD-177B-4664-BCD1-4E3B6B29389E}" dt="2017-10-31T09:06:04.581" v="148" actId="6549"/>
        <pc:sldMkLst>
          <pc:docMk/>
          <pc:sldMk cId="2526838663" sldId="289"/>
        </pc:sldMkLst>
        <pc:spChg chg="mod">
          <ac:chgData name="José Kamphuis" userId="1e6fb90aa6460e5a" providerId="LiveId" clId="{43714ABD-177B-4664-BCD1-4E3B6B29389E}" dt="2017-10-31T09:06:04.581" v="148" actId="6549"/>
          <ac:spMkLst>
            <pc:docMk/>
            <pc:sldMk cId="2526838663" sldId="289"/>
            <ac:spMk id="3" creationId="{00000000-0000-0000-0000-000000000000}"/>
          </ac:spMkLst>
        </pc:spChg>
      </pc:sldChg>
      <pc:sldChg chg="modSp">
        <pc:chgData name="José Kamphuis" userId="1e6fb90aa6460e5a" providerId="LiveId" clId="{43714ABD-177B-4664-BCD1-4E3B6B29389E}" dt="2017-10-31T09:08:55.640" v="187" actId="20577"/>
        <pc:sldMkLst>
          <pc:docMk/>
          <pc:sldMk cId="4222629833" sldId="291"/>
        </pc:sldMkLst>
        <pc:spChg chg="mod">
          <ac:chgData name="José Kamphuis" userId="1e6fb90aa6460e5a" providerId="LiveId" clId="{43714ABD-177B-4664-BCD1-4E3B6B29389E}" dt="2017-10-31T09:08:55.640" v="187" actId="20577"/>
          <ac:spMkLst>
            <pc:docMk/>
            <pc:sldMk cId="4222629833" sldId="29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Begroten &amp; Budgetteren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652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Liquiditeitsbegroting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een overzicht van de verwachte ontvangsten en de verwachte uitgaven in een bepaalde periode.</a:t>
            </a:r>
          </a:p>
          <a:p>
            <a:r>
              <a:rPr lang="nl-NL" dirty="0"/>
              <a:t>Lijkt op het eerste gezicht op de exploitatiebegroting.</a:t>
            </a:r>
          </a:p>
          <a:p>
            <a:r>
              <a:rPr lang="nl-NL" dirty="0"/>
              <a:t>Doel: inzicht geven in de tekorten en overschotten voor het komende jaar. </a:t>
            </a:r>
          </a:p>
          <a:p>
            <a:r>
              <a:rPr lang="nl-NL" dirty="0"/>
              <a:t>In geval van tekorten kan de onderneming tijdig bij een bank een rekening-courantkrediet aanvragen</a:t>
            </a:r>
            <a:r>
              <a:rPr lang="en-US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695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Stappenplan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Stap 1</a:t>
            </a:r>
            <a:r>
              <a:rPr lang="nl-NL" dirty="0"/>
              <a:t>: Bepaal je beginsaldo per 1 januari.</a:t>
            </a:r>
          </a:p>
          <a:p>
            <a:r>
              <a:rPr lang="nl-NL" b="1" dirty="0"/>
              <a:t>Stap 2</a:t>
            </a:r>
            <a:r>
              <a:rPr lang="nl-NL" dirty="0"/>
              <a:t>: Zet op een rij welke inkomsten en uitgaven je in elke maand verwacht.</a:t>
            </a:r>
          </a:p>
          <a:p>
            <a:r>
              <a:rPr lang="nl-NL" b="1" dirty="0"/>
              <a:t>Stap 3</a:t>
            </a:r>
            <a:r>
              <a:rPr lang="nl-NL" dirty="0"/>
              <a:t>: Stel vast of er in een bepaalde maand een overschot of tekort is.</a:t>
            </a:r>
          </a:p>
          <a:p>
            <a:r>
              <a:rPr lang="nl-NL" b="1" dirty="0"/>
              <a:t>Stap 4</a:t>
            </a:r>
            <a:r>
              <a:rPr lang="nl-NL" dirty="0"/>
              <a:t>: Pas daarna de begroting aan om tekorten weg te werken.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41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Beginsaldo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beginsaldo van de eerste maand is een optelling van het banktegoed en de kas aan de debetzijde van de balans.</a:t>
            </a:r>
          </a:p>
          <a:p>
            <a:r>
              <a:rPr lang="nl-NL" dirty="0"/>
              <a:t>Het eindsaldo van iedere maand is het beginsaldo van de eerstvolgende maand.</a:t>
            </a:r>
          </a:p>
        </p:txBody>
      </p:sp>
    </p:spTree>
    <p:extLst>
      <p:ext uri="{BB962C8B-B14F-4D97-AF65-F5344CB8AC3E}">
        <p14:creationId xmlns:p14="http://schemas.microsoft.com/office/powerpoint/2010/main" val="108032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Aandachtspunten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Houd rekening met betaaltermijnen van klanten die op rekening betalen. Gemiddeld duurt het 45 dagen voordat iemand zijn rekening betaalt.</a:t>
            </a:r>
          </a:p>
          <a:p>
            <a:r>
              <a:rPr lang="nl-NL" dirty="0"/>
              <a:t>Denk ook aan seizoensinvloeden; schapen, geiten </a:t>
            </a:r>
            <a:r>
              <a:rPr lang="nl-NL" dirty="0" err="1"/>
              <a:t>enz</a:t>
            </a:r>
            <a:r>
              <a:rPr lang="nl-NL" dirty="0"/>
              <a:t> hebben in de winter meer voer nodig. Houdt ook rekening </a:t>
            </a:r>
            <a:r>
              <a:rPr lang="nl-NL"/>
              <a:t>met vakanties; </a:t>
            </a:r>
            <a:r>
              <a:rPr lang="nl-NL" dirty="0"/>
              <a:t>als je bedrijf in de vakantieperiode dichtgaat, dan heb je in die periode geen opdrachten.</a:t>
            </a:r>
          </a:p>
          <a:p>
            <a:r>
              <a:rPr lang="nl-NL" dirty="0"/>
              <a:t>Sommige betalingen zijn periodiek en kun je niet uitstellen. Bijvoorbeeld belastingen, huur, telefoonkosten en lonen.</a:t>
            </a:r>
          </a:p>
          <a:p>
            <a:r>
              <a:rPr lang="nl-NL" dirty="0"/>
              <a:t>Zorg dat de bedragen inclusief btw zijn (op de exploitatiebegroting zijn bedragen juist exclusief btw).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39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Verschil exploitatiebegroting en liquiditeitsbegroting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De afschrijvingen staan op de exploitatiebegroting en niet op de liquiditeitsbegroting.</a:t>
            </a:r>
          </a:p>
          <a:p>
            <a:r>
              <a:rPr lang="nl-NL" dirty="0"/>
              <a:t>De aflossingen staan op de liquiditeitsbegroting en niet op de exploitatiebegroting.</a:t>
            </a:r>
          </a:p>
          <a:p>
            <a:r>
              <a:rPr lang="nl-NL" dirty="0"/>
              <a:t>In de liquiditeitsbegroting is de btw op inkopen, verkopen, kosten en investeringen terug te vinden en in de exploitatiebegroting zijn alle bedragen excl. btw.</a:t>
            </a:r>
          </a:p>
          <a:p>
            <a:r>
              <a:rPr lang="nl-NL" dirty="0"/>
              <a:t>In de liquiditeitsbegroting wordt rekening gehouden met de periode waarin bedragen daadwerkelijk worden ontvangen of betaald.</a:t>
            </a:r>
          </a:p>
        </p:txBody>
      </p:sp>
    </p:spTree>
    <p:extLst>
      <p:ext uri="{BB962C8B-B14F-4D97-AF65-F5344CB8AC3E}">
        <p14:creationId xmlns:p14="http://schemas.microsoft.com/office/powerpoint/2010/main" val="94406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</a:t>
            </a:r>
            <a:r>
              <a:rPr lang="en-US" dirty="0"/>
              <a:t> week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Gaan we verder met Hoofdstuk 3; Winst voor de ondernemer</a:t>
            </a:r>
          </a:p>
        </p:txBody>
      </p:sp>
    </p:spTree>
    <p:extLst>
      <p:ext uri="{BB962C8B-B14F-4D97-AF65-F5344CB8AC3E}">
        <p14:creationId xmlns:p14="http://schemas.microsoft.com/office/powerpoint/2010/main" val="411149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Doorlezen van het volgende onderdeel: Winst voor de ondernemer</a:t>
            </a:r>
            <a:endParaRPr lang="en-US" dirty="0"/>
          </a:p>
          <a:p>
            <a:pPr marL="0" indent="0">
              <a:buNone/>
            </a:pPr>
            <a:r>
              <a:rPr lang="nl-NL" dirty="0"/>
              <a:t>Boekje tot en met pagina 14 moet af zijn voor de volgende keer.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Lesmateriaal kun je vinden op;</a:t>
            </a:r>
          </a:p>
          <a:p>
            <a:pPr marL="0" indent="0">
              <a:buNone/>
            </a:pPr>
            <a:r>
              <a:rPr lang="nl-NL" dirty="0"/>
              <a:t>Maken.wikiwijs.nl/113492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262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Exploitatiebegroting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 </a:t>
            </a:r>
            <a:r>
              <a:rPr lang="nl-NL" dirty="0"/>
              <a:t>een exploitatiebegroting bepaal je of je winst of verlies maakt. Je zet namelijk de verwachte omzet en kosten onder elkaar</a:t>
            </a:r>
            <a:r>
              <a:rPr lang="en-US" dirty="0"/>
              <a:t>.</a:t>
            </a:r>
            <a:endParaRPr lang="nl-NL" dirty="0"/>
          </a:p>
          <a:p>
            <a:r>
              <a:rPr lang="nl-NL" dirty="0"/>
              <a:t>Duidelijk wordt welke omzet je minimaal moet halen om de kosten te dekken en om dus winst te maken.</a:t>
            </a:r>
          </a:p>
          <a:p>
            <a:r>
              <a:rPr lang="nl-NL" dirty="0"/>
              <a:t>Ook wel resultatenrekening genoemd</a:t>
            </a:r>
            <a:r>
              <a:rPr lang="en-US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60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Exploitatiebegroting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Maandelijks/per kwartaal/jaarlijks opstellen.</a:t>
            </a:r>
          </a:p>
          <a:p>
            <a:r>
              <a:rPr lang="nl-NL" dirty="0"/>
              <a:t>De exploitatiebegroting is lastig te maken bij een beginnende onderneming omdat de ondernemersactiviteiten nog niet eerder hebben plaatsgevonden, je hebt namelijk geen cijfers uit het verleden. Cijfers baseren op marktonderzoek.</a:t>
            </a:r>
          </a:p>
          <a:p>
            <a:r>
              <a:rPr lang="nl-NL" dirty="0"/>
              <a:t>Financiers vragen van een startende onderneming meestal de exploitatiebegroting voor de komende jaren.</a:t>
            </a:r>
          </a:p>
          <a:p>
            <a:r>
              <a:rPr lang="nl-NL" dirty="0"/>
              <a:t>Alle bedragen zijn exclusief btw</a:t>
            </a:r>
            <a:r>
              <a:rPr lang="en-US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038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Stappenplan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/>
              <a:t>Stap 1</a:t>
            </a:r>
            <a:r>
              <a:rPr lang="nl-NL" dirty="0"/>
              <a:t>: Bepaal wat je verwacht om te zetten.</a:t>
            </a:r>
          </a:p>
          <a:p>
            <a:r>
              <a:rPr lang="nl-NL" b="1" dirty="0"/>
              <a:t>Stap 2</a:t>
            </a:r>
            <a:r>
              <a:rPr lang="nl-NL" dirty="0"/>
              <a:t>: Bepaal de inkoopkosten en trek deze van de omzet af. Zo bepaal je je brutowinst.</a:t>
            </a:r>
          </a:p>
          <a:p>
            <a:r>
              <a:rPr lang="nl-NL" b="1" dirty="0"/>
              <a:t>Stap 3</a:t>
            </a:r>
            <a:r>
              <a:rPr lang="nl-NL" dirty="0"/>
              <a:t>: tel alle kosten bij elkaar op, zoals verzekerings-, personeels-, en telefoonkosten. Ook de waardevermindering van je bedrijfsmiddelen (afschrijving) mag je als kosten opvoeren. Trek deze bedragen van je brutowinst af.</a:t>
            </a:r>
          </a:p>
          <a:p>
            <a:r>
              <a:rPr lang="nl-NL" b="1" dirty="0"/>
              <a:t>Stap 4</a:t>
            </a:r>
            <a:r>
              <a:rPr lang="nl-NL" dirty="0"/>
              <a:t>: verminder dit bedrag met de belastingen die je nog moet betalen (bijv. De inkomstenbelasting bij een eenmanszaak en vof.)</a:t>
            </a:r>
          </a:p>
          <a:p>
            <a:r>
              <a:rPr lang="nl-NL" b="1" dirty="0"/>
              <a:t>Stap 5</a:t>
            </a:r>
            <a:r>
              <a:rPr lang="nl-NL" dirty="0"/>
              <a:t>: bepaal het bedrag dat je overhoudt</a:t>
            </a:r>
            <a:r>
              <a:rPr lang="en-US" dirty="0"/>
              <a:t>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789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25" y="2436213"/>
            <a:ext cx="5206435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7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bedrijfskosten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Personeelskosten</a:t>
            </a:r>
            <a:r>
              <a:rPr lang="nl-NL" dirty="0"/>
              <a:t>: salaris personeel.</a:t>
            </a:r>
          </a:p>
          <a:p>
            <a:r>
              <a:rPr lang="nl-NL" b="1" dirty="0"/>
              <a:t>Huisvestingskosten</a:t>
            </a:r>
            <a:r>
              <a:rPr lang="nl-NL" dirty="0"/>
              <a:t>: huur, gas/water/licht, onderhoud.</a:t>
            </a:r>
          </a:p>
          <a:p>
            <a:r>
              <a:rPr lang="nl-NL" b="1" dirty="0"/>
              <a:t>Vervoerskosten</a:t>
            </a:r>
            <a:r>
              <a:rPr lang="nl-NL" dirty="0"/>
              <a:t>: transportkosten, kilometervergoeding.</a:t>
            </a:r>
          </a:p>
          <a:p>
            <a:r>
              <a:rPr lang="nl-NL" b="1" dirty="0"/>
              <a:t>Promotiekosten</a:t>
            </a:r>
            <a:r>
              <a:rPr lang="nl-NL" dirty="0"/>
              <a:t>: advertentiekosten, website, flyers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1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bedrijfskosten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Algemene kosten</a:t>
            </a:r>
            <a:r>
              <a:rPr lang="nl-NL" dirty="0"/>
              <a:t>: administratie, telefoon, abonnementen, verzekeringen.</a:t>
            </a:r>
          </a:p>
          <a:p>
            <a:r>
              <a:rPr lang="nl-NL" b="1" dirty="0"/>
              <a:t>Afschrijvingen</a:t>
            </a:r>
            <a:r>
              <a:rPr lang="nl-NL" dirty="0"/>
              <a:t>: waardeverminderingen vaste activa, pand/auto/inventaris.</a:t>
            </a:r>
          </a:p>
          <a:p>
            <a:r>
              <a:rPr lang="nl-NL" b="1" dirty="0"/>
              <a:t>Rentekosten</a:t>
            </a:r>
            <a:r>
              <a:rPr lang="nl-NL" dirty="0"/>
              <a:t>: rentekosten op leningen</a:t>
            </a:r>
            <a:r>
              <a:rPr lang="en-US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94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Gewaardeerd</a:t>
            </a:r>
            <a:r>
              <a:rPr lang="en-US" dirty="0"/>
              <a:t> loon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het loon dat de ondernemer zou verdienen als hij voor het aantal in zijn bedrijf gewerkte uren een reëel salaris zou ontvangen.</a:t>
            </a:r>
          </a:p>
          <a:p>
            <a:r>
              <a:rPr lang="nl-NL" dirty="0"/>
              <a:t>Ook wel: wat zou je verdienen met het zelfde werk als je in loondienst zou zijn.</a:t>
            </a:r>
          </a:p>
        </p:txBody>
      </p:sp>
    </p:spTree>
    <p:extLst>
      <p:ext uri="{BB962C8B-B14F-4D97-AF65-F5344CB8AC3E}">
        <p14:creationId xmlns:p14="http://schemas.microsoft.com/office/powerpoint/2010/main" val="252683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Gewaardeerde</a:t>
            </a:r>
            <a:r>
              <a:rPr lang="en-US" dirty="0"/>
              <a:t> interest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de rentevergoeding die de ondernemer zou hebben ontvangen als hij zijn eigen geld op de bank had laten staan of had belegd in plaats van het te investeren in zijn bedrijf.</a:t>
            </a:r>
          </a:p>
          <a:p>
            <a:r>
              <a:rPr lang="nl-NL" dirty="0"/>
              <a:t>Dit wordt ook wel de rente over het eigen vermogen genoemd.</a:t>
            </a:r>
          </a:p>
        </p:txBody>
      </p:sp>
    </p:spTree>
    <p:extLst>
      <p:ext uri="{BB962C8B-B14F-4D97-AF65-F5344CB8AC3E}">
        <p14:creationId xmlns:p14="http://schemas.microsoft.com/office/powerpoint/2010/main" val="161299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2251</TotalTime>
  <Words>722</Words>
  <Application>Microsoft Office PowerPoint</Application>
  <PresentationFormat>Breedbeeld</PresentationFormat>
  <Paragraphs>62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Organisch</vt:lpstr>
      <vt:lpstr>Begroten &amp; Budgetteren</vt:lpstr>
      <vt:lpstr>Exploitatiebegroting</vt:lpstr>
      <vt:lpstr>Exploitatiebegroting</vt:lpstr>
      <vt:lpstr>Stappenplan</vt:lpstr>
      <vt:lpstr>PowerPoint-presentatie</vt:lpstr>
      <vt:lpstr>Soorten bedrijfskosten</vt:lpstr>
      <vt:lpstr>Soorten bedrijfskosten</vt:lpstr>
      <vt:lpstr>Gewaardeerd loon</vt:lpstr>
      <vt:lpstr>Gewaardeerde interest</vt:lpstr>
      <vt:lpstr>Liquiditeitsbegroting</vt:lpstr>
      <vt:lpstr>Stappenplan</vt:lpstr>
      <vt:lpstr>Beginsaldo</vt:lpstr>
      <vt:lpstr>Aandachtspunten</vt:lpstr>
      <vt:lpstr>Verschil exploitatiebegroting en liquiditeitsbegroting</vt:lpstr>
      <vt:lpstr>Volgende week</vt:lpstr>
      <vt:lpstr>Huiswerk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Ondernemingsplan</dc:title>
  <dc:creator>Manuela &amp; Michelle</dc:creator>
  <cp:lastModifiedBy>José Kamphuis</cp:lastModifiedBy>
  <cp:revision>42</cp:revision>
  <dcterms:created xsi:type="dcterms:W3CDTF">2013-11-19T09:13:31Z</dcterms:created>
  <dcterms:modified xsi:type="dcterms:W3CDTF">2017-10-31T09:22:32Z</dcterms:modified>
</cp:coreProperties>
</file>